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4550" autoAdjust="0"/>
  </p:normalViewPr>
  <p:slideViewPr>
    <p:cSldViewPr snapToGrid="0">
      <p:cViewPr varScale="1">
        <p:scale>
          <a:sx n="48" d="100"/>
          <a:sy n="48" d="100"/>
        </p:scale>
        <p:origin x="15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0B1D6A-1DBF-42B2-947E-5BAA91B08B4F}" type="datetimeFigureOut">
              <a:rPr lang="en-US" smtClean="0"/>
              <a:t>2/15/2021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3D7EA8-9BD7-4818-BD40-6902F309B9B8}" type="slidenum">
              <a:rPr lang="en-US" smtClean="0"/>
              <a:t>‹#›</a:t>
            </a:fld>
            <a:endParaRPr lang="en-US"/>
          </a:p>
        </p:txBody>
      </p:sp>
    </p:spTree>
    <p:extLst>
      <p:ext uri="{BB962C8B-B14F-4D97-AF65-F5344CB8AC3E}">
        <p14:creationId xmlns:p14="http://schemas.microsoft.com/office/powerpoint/2010/main" val="3053573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1</a:t>
            </a:fld>
            <a:endParaRPr lang="en-US"/>
          </a:p>
        </p:txBody>
      </p:sp>
    </p:spTree>
    <p:extLst>
      <p:ext uri="{BB962C8B-B14F-4D97-AF65-F5344CB8AC3E}">
        <p14:creationId xmlns:p14="http://schemas.microsoft.com/office/powerpoint/2010/main" val="3220028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five years</a:t>
            </a:r>
            <a:r>
              <a:rPr lang="en-US" baseline="0" dirty="0" smtClean="0"/>
              <a:t> of serving, Stark decides to retire. He ends up marrying Potts whereby he gets a daughter, Morgan. However, as time goes by, Stark discovers the key to travel through time (</a:t>
            </a:r>
            <a:r>
              <a:rPr kumimoji="0" lang="en-US" sz="1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Jenka</a:t>
            </a:r>
            <a:r>
              <a:rPr kumimoji="0" lang="en-U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2010</a:t>
            </a:r>
            <a:r>
              <a:rPr lang="en-US" baseline="0" dirty="0" smtClean="0"/>
              <a:t>). he rejoins the Avengers to undo the Snap and then retrieves the Scepter. This is the point where Stark gains unconditional love for what he has been doing. Once a person falls for the love of what he does, then he turns out to be doing it the right way and with a re-energized passion.</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10</a:t>
            </a:fld>
            <a:endParaRPr lang="en-US"/>
          </a:p>
        </p:txBody>
      </p:sp>
    </p:spTree>
    <p:extLst>
      <p:ext uri="{BB962C8B-B14F-4D97-AF65-F5344CB8AC3E}">
        <p14:creationId xmlns:p14="http://schemas.microsoft.com/office/powerpoint/2010/main" val="31496062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Stark seems to be about to experience or realize freedom to live. It comes a time when he sacrifices himself to eliminate </a:t>
            </a:r>
            <a:r>
              <a:rPr lang="en-US" dirty="0" err="1" smtClean="0"/>
              <a:t>Thanos</a:t>
            </a:r>
            <a:r>
              <a:rPr lang="en-US" dirty="0" smtClean="0"/>
              <a:t> and his armies. He embarks on a journey pursuing these men and ends up defeating them. </a:t>
            </a:r>
            <a:r>
              <a:rPr lang="en-US" dirty="0" err="1" smtClean="0"/>
              <a:t>Thanos</a:t>
            </a:r>
            <a:r>
              <a:rPr lang="en-US" baseline="0" dirty="0" smtClean="0"/>
              <a:t> and his army men had set out on a journey to collect the Infinity Stones. However, Stark successfully deals with these men and ends up saving the world. It is after this point in life that he lives as a legend after having saved the world from destruction.  </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11</a:t>
            </a:fld>
            <a:endParaRPr lang="en-US"/>
          </a:p>
        </p:txBody>
      </p:sp>
    </p:spTree>
    <p:extLst>
      <p:ext uri="{BB962C8B-B14F-4D97-AF65-F5344CB8AC3E}">
        <p14:creationId xmlns:p14="http://schemas.microsoft.com/office/powerpoint/2010/main" val="3015637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Iron Man 2 is the best example of the 21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or millenials superhero. In the last centuries, the super mans in the television shows or in the movie have been having masked identity. No one used to point out that easily the real identity of these super men. However, in the 21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century this has taken another different course; it has become a norm for the super men to reveal their real identity easily to the public. For example, in 2008, Tony Stark announced that he was Iron man 2 (</a:t>
            </a:r>
            <a:r>
              <a:rPr kumimoji="0" lang="en-US" sz="1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Jenka</a:t>
            </a:r>
            <a:r>
              <a:rPr kumimoji="0" lang="en-U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2010</a:t>
            </a: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2</a:t>
            </a:fld>
            <a:endParaRPr lang="en-US"/>
          </a:p>
        </p:txBody>
      </p:sp>
    </p:spTree>
    <p:extLst>
      <p:ext uri="{BB962C8B-B14F-4D97-AF65-F5344CB8AC3E}">
        <p14:creationId xmlns:p14="http://schemas.microsoft.com/office/powerpoint/2010/main" val="4239015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21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culture has been characterized by collaboration and communication. With the increasing innovations within the information and communication industry, people have started to communicate with each other easily (</a:t>
            </a:r>
            <a:r>
              <a:rPr lang="en-US" sz="1200" b="0" i="0" kern="1200" dirty="0" smtClean="0">
                <a:solidFill>
                  <a:schemeClr val="tx1"/>
                </a:solidFill>
                <a:effectLst/>
                <a:latin typeface="+mn-lt"/>
                <a:ea typeface="+mn-ea"/>
                <a:cs typeface="+mn-cs"/>
              </a:rPr>
              <a:t>National Academies of Sciences, Engineering, and Medicine (U.S.)., National Academies of Sciences, Engineering, and Medicine (U.S.)., National Academies of Sciences, Engineering, and Medicine (U.S.)., National Academies of Sciences, Engineering, and Medicine (U.S.)., &amp; National Academies of Sciences, Engineering, and Medicine (U.S.), 2018</a:t>
            </a:r>
            <a:r>
              <a:rPr lang="en-US" sz="1200" kern="1200" dirty="0" smtClean="0">
                <a:solidFill>
                  <a:schemeClr val="tx1"/>
                </a:solidFill>
                <a:effectLst/>
                <a:latin typeface="+mn-lt"/>
                <a:ea typeface="+mn-ea"/>
                <a:cs typeface="+mn-cs"/>
              </a:rPr>
              <a:t>). Despite of the call for privacy, little has been done. People are also sharing of information without caring who will access the information. This has been made possible by social media. According to Facebook’s founder and CEO, privacy is dead (</a:t>
            </a:r>
            <a:r>
              <a:rPr kumimoji="0" lang="en-US" sz="1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Jenka</a:t>
            </a:r>
            <a:r>
              <a:rPr kumimoji="0" lang="en-U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2010</a:t>
            </a:r>
            <a:r>
              <a:rPr lang="en-US" sz="1200" kern="1200" dirty="0" smtClean="0">
                <a:solidFill>
                  <a:schemeClr val="tx1"/>
                </a:solidFill>
                <a:effectLst/>
                <a:latin typeface="+mn-lt"/>
                <a:ea typeface="+mn-ea"/>
                <a:cs typeface="+mn-cs"/>
              </a:rPr>
              <a:t>). Due to the ease of communication, the society has been turned into one big society.  </a:t>
            </a:r>
          </a:p>
          <a:p>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3</a:t>
            </a:fld>
            <a:endParaRPr lang="en-US"/>
          </a:p>
        </p:txBody>
      </p:sp>
    </p:spTree>
    <p:extLst>
      <p:ext uri="{BB962C8B-B14F-4D97-AF65-F5344CB8AC3E}">
        <p14:creationId xmlns:p14="http://schemas.microsoft.com/office/powerpoint/2010/main" val="2463083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Stark had already gone for his retirement at the time when terrorists attacked Mandarin in 2012. this</a:t>
            </a:r>
            <a:r>
              <a:rPr lang="en-US" baseline="0" dirty="0" smtClean="0"/>
              <a:t> attack forced him out of retirement and immediately resumed his work. He was supposed to ensure the safety of his society. however, while pursuing this noble call, the terrorist destroys the shelter where his family was living under. This ends up putting his family members at increased risk. However, he decides to keep on pursuing Aldrich Killian who was thought to be the mastermind of the attacks. Luckily, Stark finds Aldrich Killian and destroys him.</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4</a:t>
            </a:fld>
            <a:endParaRPr lang="en-US"/>
          </a:p>
        </p:txBody>
      </p:sp>
    </p:spTree>
    <p:extLst>
      <p:ext uri="{BB962C8B-B14F-4D97-AF65-F5344CB8AC3E}">
        <p14:creationId xmlns:p14="http://schemas.microsoft.com/office/powerpoint/2010/main" val="4021665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t>
            </a:r>
            <a:r>
              <a:rPr lang="en-US" baseline="0" dirty="0" smtClean="0"/>
              <a:t> first super heroes might seem to be refusing to take up their task or to heed their call. This could be brought about by the fear of the uncertainties such as lose of lives or loved ones being attacked. This is just a normal thing as no one can foresee what the future holds for them. After Iron Man had retired, he went back to live with his family (</a:t>
            </a:r>
            <a:r>
              <a:rPr kumimoji="0" lang="en-US" sz="1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Jenka</a:t>
            </a:r>
            <a:r>
              <a:rPr kumimoji="0" lang="en-U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2010</a:t>
            </a:r>
            <a:r>
              <a:rPr lang="en-US" baseline="0" dirty="0" smtClean="0"/>
              <a:t>). However, there came a time when he was needed to save the society. However, he seemed not to be willing. Once he resumed his duties, he was branded Iron Man II. However, his family got attacked. This attack did not stop him, he pursued the mastermind of the attack.</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5</a:t>
            </a:fld>
            <a:endParaRPr lang="en-US"/>
          </a:p>
        </p:txBody>
      </p:sp>
    </p:spTree>
    <p:extLst>
      <p:ext uri="{BB962C8B-B14F-4D97-AF65-F5344CB8AC3E}">
        <p14:creationId xmlns:p14="http://schemas.microsoft.com/office/powerpoint/2010/main" val="1548799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supernatural aid that assisted</a:t>
            </a:r>
            <a:r>
              <a:rPr lang="en-US" baseline="0" dirty="0" smtClean="0"/>
              <a:t> Iron Man II together with his team is the Artificial Intelligence (AI). Together with Bruce Banner, Iron Man II built </a:t>
            </a:r>
            <a:r>
              <a:rPr lang="en-US" baseline="0" dirty="0" err="1" smtClean="0"/>
              <a:t>Ultron</a:t>
            </a:r>
            <a:r>
              <a:rPr lang="en-US" baseline="0" dirty="0" smtClean="0"/>
              <a:t> (the A.I) that gave them the power to defeat the enemy. Stark had been influenced by the Wanda </a:t>
            </a:r>
            <a:r>
              <a:rPr lang="en-US" baseline="0" dirty="0" err="1" smtClean="0"/>
              <a:t>Maximoff’s</a:t>
            </a:r>
            <a:r>
              <a:rPr lang="en-US" baseline="0" dirty="0" smtClean="0"/>
              <a:t> mind games in coming up with the idea of AI that helped infighting the enemy. However, before it was long, </a:t>
            </a:r>
            <a:r>
              <a:rPr lang="en-US" baseline="0" dirty="0" err="1" smtClean="0"/>
              <a:t>Ultron</a:t>
            </a:r>
            <a:r>
              <a:rPr lang="en-US" baseline="0" dirty="0" smtClean="0"/>
              <a:t> (AI) started to believe that the world was threatened by humanity and embarked on a pursuit to end it. this is the point when Stark with the help of the Avengers defeats </a:t>
            </a:r>
            <a:r>
              <a:rPr lang="en-US" baseline="0" dirty="0" err="1" smtClean="0"/>
              <a:t>Ultron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6</a:t>
            </a:fld>
            <a:endParaRPr lang="en-US"/>
          </a:p>
        </p:txBody>
      </p:sp>
    </p:spTree>
    <p:extLst>
      <p:ext uri="{BB962C8B-B14F-4D97-AF65-F5344CB8AC3E}">
        <p14:creationId xmlns:p14="http://schemas.microsoft.com/office/powerpoint/2010/main" val="1901649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journey of pursuing a call, it comes to a point where the super</a:t>
            </a:r>
            <a:r>
              <a:rPr lang="en-US" baseline="0" dirty="0" smtClean="0"/>
              <a:t> man crosses the first threshold. This is the point when he notices that there are consequences that are linked with the call. In the case of Iron Man II, Stark who embarks on a call of duty, he learns that his family had been attacked. Also, after having assisted in building </a:t>
            </a:r>
            <a:r>
              <a:rPr lang="en-US" baseline="0" dirty="0" err="1" smtClean="0"/>
              <a:t>Ultron</a:t>
            </a:r>
            <a:r>
              <a:rPr lang="en-US" baseline="0" dirty="0" smtClean="0"/>
              <a:t>, the A.I perceives humanity as a threat to the existence of the world. The A.I then decided to attack humanity and in retaliation to this course of action, there are lives which are lost and some other massive civilian costs. </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7</a:t>
            </a:fld>
            <a:endParaRPr lang="en-US"/>
          </a:p>
        </p:txBody>
      </p:sp>
    </p:spTree>
    <p:extLst>
      <p:ext uri="{BB962C8B-B14F-4D97-AF65-F5344CB8AC3E}">
        <p14:creationId xmlns:p14="http://schemas.microsoft.com/office/powerpoint/2010/main" val="1398353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superman at this stage shows his willingness to take up his responsibilities. After </a:t>
            </a:r>
            <a:r>
              <a:rPr lang="en-US" dirty="0" err="1" smtClean="0"/>
              <a:t>Ultron</a:t>
            </a:r>
            <a:r>
              <a:rPr lang="en-US" dirty="0" smtClean="0"/>
              <a:t> offensive behavior, Stark retired. However, he got haunted by the chaos and destruction that </a:t>
            </a:r>
            <a:r>
              <a:rPr lang="en-US" dirty="0" err="1" smtClean="0"/>
              <a:t>Ultron</a:t>
            </a:r>
            <a:r>
              <a:rPr lang="en-US" dirty="0" smtClean="0"/>
              <a:t> had caused (</a:t>
            </a:r>
            <a:r>
              <a:rPr kumimoji="0" lang="en-US" sz="12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Jenka</a:t>
            </a:r>
            <a:r>
              <a:rPr kumimoji="0" lang="en-U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2010</a:t>
            </a:r>
            <a:r>
              <a:rPr lang="en-US" dirty="0" smtClean="0"/>
              <a:t>). It was reported</a:t>
            </a:r>
            <a:r>
              <a:rPr lang="en-US" baseline="0" dirty="0" smtClean="0"/>
              <a:t> that </a:t>
            </a:r>
            <a:r>
              <a:rPr lang="en-US" baseline="0" dirty="0" err="1" smtClean="0"/>
              <a:t>Ultron</a:t>
            </a:r>
            <a:r>
              <a:rPr lang="en-US" baseline="0" dirty="0" smtClean="0"/>
              <a:t> caused chaos that lead to massive civilian costs and loss of many lives. This are the things that haunted the super man leading him to take part in the fight unconsciously. He decides to support the </a:t>
            </a:r>
            <a:r>
              <a:rPr lang="en-US" baseline="0" dirty="0" err="1" smtClean="0"/>
              <a:t>Sokovia</a:t>
            </a:r>
            <a:r>
              <a:rPr lang="en-US" baseline="0" dirty="0" smtClean="0"/>
              <a:t> Accords in fighting the </a:t>
            </a:r>
            <a:r>
              <a:rPr lang="en-US" baseline="0" dirty="0" err="1" smtClean="0"/>
              <a:t>Ultron</a:t>
            </a:r>
            <a:r>
              <a:rPr lang="en-US" baseline="0" dirty="0" smtClean="0"/>
              <a:t>. Also, he takes part in a manhunt for his ally Captain America.</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8</a:t>
            </a:fld>
            <a:endParaRPr lang="en-US"/>
          </a:p>
        </p:txBody>
      </p:sp>
    </p:spTree>
    <p:extLst>
      <p:ext uri="{BB962C8B-B14F-4D97-AF65-F5344CB8AC3E}">
        <p14:creationId xmlns:p14="http://schemas.microsoft.com/office/powerpoint/2010/main" val="158948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road of trials takes place mainly in three stages. The</a:t>
            </a:r>
            <a:r>
              <a:rPr lang="en-US" baseline="0" dirty="0" smtClean="0"/>
              <a:t> road of trials are there to prepare the super man for his quest. In this case, the family of Iron Man II gets killed initially. This is followed by </a:t>
            </a:r>
            <a:r>
              <a:rPr lang="en-US" baseline="0" dirty="0" err="1" smtClean="0"/>
              <a:t>Ultron</a:t>
            </a:r>
            <a:r>
              <a:rPr lang="en-US" baseline="0" dirty="0" smtClean="0"/>
              <a:t> turning against what they were working towards. Stark initially agree to help </a:t>
            </a:r>
            <a:r>
              <a:rPr lang="en-US" baseline="0" dirty="0" err="1" smtClean="0"/>
              <a:t>Ultron</a:t>
            </a:r>
            <a:r>
              <a:rPr lang="en-US" baseline="0" dirty="0" smtClean="0"/>
              <a:t> to defeat a common enemy after which </a:t>
            </a:r>
            <a:r>
              <a:rPr lang="en-US" baseline="0" dirty="0" err="1" smtClean="0"/>
              <a:t>Ultron</a:t>
            </a:r>
            <a:r>
              <a:rPr lang="en-US" baseline="0" dirty="0" smtClean="0"/>
              <a:t> starts to view humanity as being a threat to the existence of the world. After having destroyed </a:t>
            </a:r>
            <a:r>
              <a:rPr lang="en-US" baseline="0" dirty="0" err="1" smtClean="0"/>
              <a:t>Ultron</a:t>
            </a:r>
            <a:r>
              <a:rPr lang="en-US" baseline="0" dirty="0" smtClean="0"/>
              <a:t>, it occurs that this process was encompassed by massive civilian costs and loss of many lives. After having retired once gain, Stark gets haunted for the chaos and destructions which were caused by </a:t>
            </a:r>
            <a:r>
              <a:rPr lang="en-US" baseline="0" dirty="0" err="1" smtClean="0"/>
              <a:t>Ultron</a:t>
            </a:r>
            <a:r>
              <a:rPr lang="en-US" baseline="0" dirty="0" smtClean="0"/>
              <a:t> and decides to get into the game once again.</a:t>
            </a:r>
            <a:endParaRPr lang="en-US" dirty="0"/>
          </a:p>
        </p:txBody>
      </p:sp>
      <p:sp>
        <p:nvSpPr>
          <p:cNvPr id="4" name="Slide Number Placeholder 3"/>
          <p:cNvSpPr>
            <a:spLocks noGrp="1"/>
          </p:cNvSpPr>
          <p:nvPr>
            <p:ph type="sldNum" sz="quarter" idx="10"/>
          </p:nvPr>
        </p:nvSpPr>
        <p:spPr/>
        <p:txBody>
          <a:bodyPr/>
          <a:lstStyle/>
          <a:p>
            <a:fld id="{C13D7EA8-9BD7-4818-BD40-6902F309B9B8}" type="slidenum">
              <a:rPr lang="en-US" smtClean="0"/>
              <a:t>9</a:t>
            </a:fld>
            <a:endParaRPr lang="en-US"/>
          </a:p>
        </p:txBody>
      </p:sp>
    </p:spTree>
    <p:extLst>
      <p:ext uri="{BB962C8B-B14F-4D97-AF65-F5344CB8AC3E}">
        <p14:creationId xmlns:p14="http://schemas.microsoft.com/office/powerpoint/2010/main" val="3670022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664172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329866-83A1-45F5-9FA5-BC46C6ED43D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3275336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2337818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9466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1862731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535874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3889050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31758916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1343403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40877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2749787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329866-83A1-45F5-9FA5-BC46C6ED43D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4140803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329866-83A1-45F5-9FA5-BC46C6ED43D2}" type="datetimeFigureOut">
              <a:rPr lang="en-US" smtClean="0"/>
              <a:t>2/15/2021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2907027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1988602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50527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C5329866-83A1-45F5-9FA5-BC46C6ED43D2}" type="datetimeFigureOut">
              <a:rPr lang="en-US" smtClean="0"/>
              <a:t>2/15/2021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2854427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329866-83A1-45F5-9FA5-BC46C6ED43D2}"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FFCAD-565A-4142-AF48-E6DC37B654C8}" type="slidenum">
              <a:rPr lang="en-US" smtClean="0"/>
              <a:t>‹#›</a:t>
            </a:fld>
            <a:endParaRPr lang="en-US"/>
          </a:p>
        </p:txBody>
      </p:sp>
    </p:spTree>
    <p:extLst>
      <p:ext uri="{BB962C8B-B14F-4D97-AF65-F5344CB8AC3E}">
        <p14:creationId xmlns:p14="http://schemas.microsoft.com/office/powerpoint/2010/main" val="3337763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5329866-83A1-45F5-9FA5-BC46C6ED43D2}" type="datetimeFigureOut">
              <a:rPr lang="en-US" smtClean="0"/>
              <a:t>2/15/2021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51FFCAD-565A-4142-AF48-E6DC37B654C8}" type="slidenum">
              <a:rPr lang="en-US" smtClean="0"/>
              <a:t>‹#›</a:t>
            </a:fld>
            <a:endParaRPr lang="en-US"/>
          </a:p>
        </p:txBody>
      </p:sp>
    </p:spTree>
    <p:extLst>
      <p:ext uri="{BB962C8B-B14F-4D97-AF65-F5344CB8AC3E}">
        <p14:creationId xmlns:p14="http://schemas.microsoft.com/office/powerpoint/2010/main" val="2339033114"/>
      </p:ext>
    </p:extLst>
  </p:cSld>
  <p:clrMap bg1="dk1" tx1="lt1" bg2="dk2" tx2="lt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 id="2147483818" r:id="rId13"/>
    <p:sldLayoutId id="2147483819" r:id="rId14"/>
    <p:sldLayoutId id="2147483820" r:id="rId15"/>
    <p:sldLayoutId id="2147483821" r:id="rId16"/>
    <p:sldLayoutId id="214748382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1"/>
            <a:ext cx="8825658" cy="2618362"/>
          </a:xfrm>
        </p:spPr>
        <p:txBody>
          <a:bodyPr/>
          <a:lstStyle/>
          <a:p>
            <a:r>
              <a:rPr lang="en-US" dirty="0" err="1" smtClean="0"/>
              <a:t>Monomyth</a:t>
            </a:r>
            <a:r>
              <a:rPr lang="en-US" dirty="0" smtClean="0"/>
              <a:t> and Superhero: Iron Man 2</a:t>
            </a:r>
            <a:endParaRPr lang="en-US" dirty="0"/>
          </a:p>
        </p:txBody>
      </p:sp>
      <p:sp>
        <p:nvSpPr>
          <p:cNvPr id="3" name="Subtitle 2"/>
          <p:cNvSpPr>
            <a:spLocks noGrp="1"/>
          </p:cNvSpPr>
          <p:nvPr>
            <p:ph type="subTitle" idx="1"/>
          </p:nvPr>
        </p:nvSpPr>
        <p:spPr>
          <a:xfrm>
            <a:off x="1154955" y="4777379"/>
            <a:ext cx="8825658" cy="1817973"/>
          </a:xfrm>
        </p:spPr>
        <p:txBody>
          <a:bodyPr>
            <a:normAutofit/>
          </a:bodyPr>
          <a:lstStyle/>
          <a:p>
            <a:pPr algn="ctr"/>
            <a:r>
              <a:rPr lang="en-US" dirty="0" smtClean="0"/>
              <a:t>Institution:</a:t>
            </a:r>
          </a:p>
          <a:p>
            <a:pPr algn="ctr"/>
            <a:r>
              <a:rPr lang="en-US" dirty="0" smtClean="0"/>
              <a:t>Name:</a:t>
            </a:r>
          </a:p>
          <a:p>
            <a:pPr algn="ctr"/>
            <a:r>
              <a:rPr lang="en-US" dirty="0" smtClean="0"/>
              <a:t>Course:</a:t>
            </a:r>
          </a:p>
          <a:p>
            <a:endParaRPr lang="en-US" dirty="0"/>
          </a:p>
        </p:txBody>
      </p:sp>
    </p:spTree>
    <p:extLst>
      <p:ext uri="{BB962C8B-B14F-4D97-AF65-F5344CB8AC3E}">
        <p14:creationId xmlns:p14="http://schemas.microsoft.com/office/powerpoint/2010/main" val="2932233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with the goddess</a:t>
            </a:r>
            <a:endParaRPr lang="en-US" dirty="0"/>
          </a:p>
        </p:txBody>
      </p:sp>
      <p:sp>
        <p:nvSpPr>
          <p:cNvPr id="3" name="Content Placeholder 2"/>
          <p:cNvSpPr>
            <a:spLocks noGrp="1"/>
          </p:cNvSpPr>
          <p:nvPr>
            <p:ph idx="1"/>
          </p:nvPr>
        </p:nvSpPr>
        <p:spPr/>
        <p:txBody>
          <a:bodyPr/>
          <a:lstStyle/>
          <a:p>
            <a:r>
              <a:rPr lang="en-US" dirty="0" smtClean="0"/>
              <a:t>After 5 years Stark decides to retire.</a:t>
            </a:r>
          </a:p>
          <a:p>
            <a:r>
              <a:rPr lang="en-US" dirty="0"/>
              <a:t> </a:t>
            </a:r>
            <a:r>
              <a:rPr lang="en-US" dirty="0" smtClean="0"/>
              <a:t>he marries Potts and sires a daughter, Morgan.</a:t>
            </a:r>
          </a:p>
          <a:p>
            <a:r>
              <a:rPr lang="en-US" dirty="0" smtClean="0"/>
              <a:t>He later on discovers the key to travel through time</a:t>
            </a:r>
          </a:p>
          <a:p>
            <a:r>
              <a:rPr lang="en-US" dirty="0" smtClean="0"/>
              <a:t>Rejoins the Avengers to undo the Snap.</a:t>
            </a:r>
          </a:p>
          <a:p>
            <a:r>
              <a:rPr lang="en-US" dirty="0" smtClean="0"/>
              <a:t>He retrieves the Scepter.</a:t>
            </a:r>
          </a:p>
          <a:p>
            <a:pPr marL="0" indent="0">
              <a:buNone/>
            </a:pPr>
            <a:endParaRPr lang="en-US" dirty="0"/>
          </a:p>
        </p:txBody>
      </p:sp>
    </p:spTree>
    <p:extLst>
      <p:ext uri="{BB962C8B-B14F-4D97-AF65-F5344CB8AC3E}">
        <p14:creationId xmlns:p14="http://schemas.microsoft.com/office/powerpoint/2010/main" val="1522604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Freedom to Live</a:t>
            </a:r>
            <a:endParaRPr lang="en-US" dirty="0"/>
          </a:p>
        </p:txBody>
      </p:sp>
      <p:sp>
        <p:nvSpPr>
          <p:cNvPr id="3" name="Content Placeholder 2"/>
          <p:cNvSpPr>
            <a:spLocks noGrp="1"/>
          </p:cNvSpPr>
          <p:nvPr>
            <p:ph idx="1"/>
          </p:nvPr>
        </p:nvSpPr>
        <p:spPr/>
        <p:txBody>
          <a:bodyPr/>
          <a:lstStyle/>
          <a:p>
            <a:r>
              <a:rPr lang="en-US" dirty="0" smtClean="0"/>
              <a:t>Sacrifices himself to eliminate </a:t>
            </a:r>
            <a:r>
              <a:rPr lang="en-US" dirty="0" err="1" smtClean="0"/>
              <a:t>Thanos</a:t>
            </a:r>
            <a:r>
              <a:rPr lang="en-US" dirty="0" smtClean="0"/>
              <a:t> and his armies.</a:t>
            </a:r>
          </a:p>
          <a:p>
            <a:r>
              <a:rPr lang="en-US" dirty="0" smtClean="0"/>
              <a:t>They had travelled through time to collect the Infinity Stones.</a:t>
            </a:r>
          </a:p>
          <a:p>
            <a:r>
              <a:rPr lang="en-US" dirty="0" smtClean="0"/>
              <a:t>Saves the universe from decimation.</a:t>
            </a:r>
          </a:p>
          <a:p>
            <a:r>
              <a:rPr lang="en-US" dirty="0"/>
              <a:t> </a:t>
            </a:r>
            <a:r>
              <a:rPr lang="en-US" dirty="0" smtClean="0"/>
              <a:t>leaves behind a legacy as one of the Earth’s most respected superman.</a:t>
            </a:r>
            <a:endParaRPr lang="en-US" dirty="0"/>
          </a:p>
        </p:txBody>
      </p:sp>
    </p:spTree>
    <p:extLst>
      <p:ext uri="{BB962C8B-B14F-4D97-AF65-F5344CB8AC3E}">
        <p14:creationId xmlns:p14="http://schemas.microsoft.com/office/powerpoint/2010/main" val="31077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sz="1600" dirty="0" smtClean="0"/>
              <a:t>National </a:t>
            </a:r>
            <a:r>
              <a:rPr lang="en-US" sz="1600" dirty="0"/>
              <a:t>Academies of Sciences, Engineering, and Medicine (U.S.)., National Academies of Sciences, Engineering, and Medicine (U.S.)., National Academies of Sciences, Engineering, and Medicine (U.S.)., National Academies of Sciences, Engineering, and Medicine (U.S.)., &amp; National Academies of Sciences, Engineering, and Medicine (U.S.). (2018). </a:t>
            </a:r>
            <a:r>
              <a:rPr lang="en-US" sz="1600" i="1" dirty="0"/>
              <a:t>How people learn: Learners, contexts, and cultures</a:t>
            </a:r>
            <a:r>
              <a:rPr lang="en-US" sz="1600" dirty="0"/>
              <a:t>.</a:t>
            </a:r>
          </a:p>
          <a:p>
            <a:endParaRPr lang="en-US" dirty="0"/>
          </a:p>
        </p:txBody>
      </p:sp>
      <p:sp>
        <p:nvSpPr>
          <p:cNvPr id="6" name="Rectangle 3"/>
          <p:cNvSpPr>
            <a:spLocks noChangeArrowheads="1"/>
          </p:cNvSpPr>
          <p:nvPr/>
        </p:nvSpPr>
        <p:spPr bwMode="auto">
          <a:xfrm>
            <a:off x="1142999" y="2034060"/>
            <a:ext cx="870758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sz="20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Jenka</a:t>
            </a:r>
            <a:r>
              <a:rPr kumimoji="0" 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 (2010). Why Iron Man is the First 21st-Century Super Hero. </a:t>
            </a:r>
            <a:r>
              <a:rPr kumimoji="0" lang="en-US" sz="20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Wrap</a:t>
            </a:r>
            <a:r>
              <a:rPr kumimoji="0" lang="en-US"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Retrieved from: https://www.thewrap.com/why-iron-man-first-21st-century-super-hero-17210</a:t>
            </a:r>
            <a:r>
              <a:rPr kumimoji="0" 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1767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 of Iron Man 2</a:t>
            </a:r>
            <a:endParaRPr lang="en-US" dirty="0"/>
          </a:p>
        </p:txBody>
      </p:sp>
      <p:sp>
        <p:nvSpPr>
          <p:cNvPr id="3" name="Content Placeholder 2"/>
          <p:cNvSpPr>
            <a:spLocks noGrp="1"/>
          </p:cNvSpPr>
          <p:nvPr>
            <p:ph idx="1"/>
          </p:nvPr>
        </p:nvSpPr>
        <p:spPr/>
        <p:txBody>
          <a:bodyPr/>
          <a:lstStyle/>
          <a:p>
            <a:r>
              <a:rPr lang="en-US" dirty="0" smtClean="0"/>
              <a:t>Iron Man 2 is a </a:t>
            </a:r>
            <a:r>
              <a:rPr lang="en-US" dirty="0" err="1" smtClean="0"/>
              <a:t>millenial</a:t>
            </a:r>
            <a:r>
              <a:rPr lang="en-US" dirty="0" smtClean="0"/>
              <a:t> superhero</a:t>
            </a:r>
          </a:p>
          <a:p>
            <a:r>
              <a:rPr lang="en-US" dirty="0" smtClean="0"/>
              <a:t>The original superman prototype had a masked identity.</a:t>
            </a:r>
          </a:p>
          <a:p>
            <a:r>
              <a:rPr lang="en-US" dirty="0" smtClean="0"/>
              <a:t>The trait of masking got intractable.</a:t>
            </a:r>
          </a:p>
          <a:p>
            <a:r>
              <a:rPr lang="en-US" dirty="0" smtClean="0"/>
              <a:t>In 2008, Tony Stark announced that he was the iron man.</a:t>
            </a:r>
          </a:p>
          <a:p>
            <a:r>
              <a:rPr lang="en-US" dirty="0" smtClean="0"/>
              <a:t>This is the point where sequel starts off.</a:t>
            </a:r>
          </a:p>
          <a:p>
            <a:r>
              <a:rPr lang="en-US" dirty="0" smtClean="0"/>
              <a:t>The need for a secret identity is gone.</a:t>
            </a:r>
            <a:endParaRPr lang="en-US" dirty="0"/>
          </a:p>
        </p:txBody>
      </p:sp>
    </p:spTree>
    <p:extLst>
      <p:ext uri="{BB962C8B-B14F-4D97-AF65-F5344CB8AC3E}">
        <p14:creationId xmlns:p14="http://schemas.microsoft.com/office/powerpoint/2010/main" val="3029446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21</a:t>
            </a:r>
            <a:r>
              <a:rPr lang="en-US" baseline="30000" dirty="0" smtClean="0"/>
              <a:t>st</a:t>
            </a:r>
            <a:r>
              <a:rPr lang="en-US" dirty="0" smtClean="0"/>
              <a:t> Culture</a:t>
            </a:r>
            <a:endParaRPr lang="en-US" dirty="0"/>
          </a:p>
        </p:txBody>
      </p:sp>
      <p:sp>
        <p:nvSpPr>
          <p:cNvPr id="3" name="Content Placeholder 2"/>
          <p:cNvSpPr>
            <a:spLocks noGrp="1"/>
          </p:cNvSpPr>
          <p:nvPr>
            <p:ph idx="1"/>
          </p:nvPr>
        </p:nvSpPr>
        <p:spPr/>
        <p:txBody>
          <a:bodyPr/>
          <a:lstStyle/>
          <a:p>
            <a:r>
              <a:rPr lang="en-US" dirty="0" smtClean="0"/>
              <a:t>The end of privacy.</a:t>
            </a:r>
          </a:p>
          <a:p>
            <a:r>
              <a:rPr lang="en-US" dirty="0" smtClean="0"/>
              <a:t>Creativity and innovation</a:t>
            </a:r>
          </a:p>
          <a:p>
            <a:r>
              <a:rPr lang="en-US" dirty="0" smtClean="0"/>
              <a:t>Collaboration and communication</a:t>
            </a:r>
          </a:p>
          <a:p>
            <a:r>
              <a:rPr lang="en-US" dirty="0" smtClean="0"/>
              <a:t>Global citizens</a:t>
            </a:r>
          </a:p>
          <a:p>
            <a:r>
              <a:rPr lang="en-US" dirty="0" smtClean="0"/>
              <a:t>The birth of social media platforms.</a:t>
            </a:r>
          </a:p>
          <a:p>
            <a:r>
              <a:rPr lang="en-US" dirty="0" smtClean="0"/>
              <a:t>People are not fearing sharing personal information online.</a:t>
            </a:r>
          </a:p>
          <a:p>
            <a:r>
              <a:rPr lang="en-US" dirty="0" smtClean="0"/>
              <a:t>Freedom of sharing information.</a:t>
            </a:r>
            <a:endParaRPr lang="en-US" dirty="0"/>
          </a:p>
        </p:txBody>
      </p:sp>
    </p:spTree>
    <p:extLst>
      <p:ext uri="{BB962C8B-B14F-4D97-AF65-F5344CB8AC3E}">
        <p14:creationId xmlns:p14="http://schemas.microsoft.com/office/powerpoint/2010/main" val="3223568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the </a:t>
            </a:r>
            <a:r>
              <a:rPr lang="en-US" dirty="0" err="1" smtClean="0"/>
              <a:t>Monomyth</a:t>
            </a:r>
            <a:endParaRPr lang="en-US" dirty="0"/>
          </a:p>
        </p:txBody>
      </p:sp>
      <p:sp>
        <p:nvSpPr>
          <p:cNvPr id="3" name="Content Placeholder 2"/>
          <p:cNvSpPr>
            <a:spLocks noGrp="1"/>
          </p:cNvSpPr>
          <p:nvPr>
            <p:ph idx="1"/>
          </p:nvPr>
        </p:nvSpPr>
        <p:spPr/>
        <p:txBody>
          <a:bodyPr/>
          <a:lstStyle/>
          <a:p>
            <a:r>
              <a:rPr lang="en-US" dirty="0" smtClean="0"/>
              <a:t>Call of Adventure</a:t>
            </a:r>
          </a:p>
          <a:p>
            <a:pPr>
              <a:buFont typeface="Wingdings" panose="05000000000000000000" pitchFamily="2" charset="2"/>
              <a:buChar char="v"/>
            </a:pPr>
            <a:r>
              <a:rPr lang="en-US" dirty="0" smtClean="0"/>
              <a:t>The 2012 “Mandarin “ terrorist attacks forces his out of retirement.</a:t>
            </a:r>
          </a:p>
          <a:p>
            <a:pPr>
              <a:buFont typeface="Wingdings" panose="05000000000000000000" pitchFamily="2" charset="2"/>
              <a:buChar char="v"/>
            </a:pPr>
            <a:r>
              <a:rPr lang="en-US" dirty="0" smtClean="0"/>
              <a:t>He had retired from service.</a:t>
            </a:r>
          </a:p>
          <a:p>
            <a:pPr>
              <a:buFont typeface="Wingdings" panose="05000000000000000000" pitchFamily="2" charset="2"/>
              <a:buChar char="v"/>
            </a:pPr>
            <a:r>
              <a:rPr lang="en-US" dirty="0"/>
              <a:t> </a:t>
            </a:r>
            <a:r>
              <a:rPr lang="en-US" dirty="0" smtClean="0"/>
              <a:t>he comes back to ensure safety of his country.</a:t>
            </a:r>
          </a:p>
          <a:p>
            <a:pPr>
              <a:buFont typeface="Wingdings" panose="05000000000000000000" pitchFamily="2" charset="2"/>
              <a:buChar char="v"/>
            </a:pPr>
            <a:r>
              <a:rPr lang="en-US" dirty="0" smtClean="0"/>
              <a:t>He puts his loved ones at risk.</a:t>
            </a:r>
          </a:p>
          <a:p>
            <a:pPr>
              <a:buFont typeface="Wingdings" panose="05000000000000000000" pitchFamily="2" charset="2"/>
              <a:buChar char="v"/>
            </a:pPr>
            <a:r>
              <a:rPr lang="en-US" dirty="0" smtClean="0"/>
              <a:t>His home is destroyed</a:t>
            </a:r>
          </a:p>
          <a:p>
            <a:pPr>
              <a:buFont typeface="Wingdings" panose="05000000000000000000" pitchFamily="2" charset="2"/>
              <a:buChar char="v"/>
            </a:pPr>
            <a:r>
              <a:rPr lang="en-US" dirty="0" smtClean="0"/>
              <a:t>He finds Aldrich </a:t>
            </a:r>
            <a:r>
              <a:rPr lang="en-US" dirty="0" err="1" smtClean="0"/>
              <a:t>killian</a:t>
            </a:r>
            <a:r>
              <a:rPr lang="en-US" dirty="0" smtClean="0"/>
              <a:t> who is the mastermind of the attacks.</a:t>
            </a:r>
          </a:p>
          <a:p>
            <a:pPr>
              <a:buFont typeface="Wingdings" panose="05000000000000000000" pitchFamily="2" charset="2"/>
              <a:buChar char="v"/>
            </a:pPr>
            <a:r>
              <a:rPr lang="en-US" dirty="0" smtClean="0"/>
              <a:t>He destroys him</a:t>
            </a:r>
            <a:endParaRPr lang="en-US" dirty="0"/>
          </a:p>
        </p:txBody>
      </p:sp>
    </p:spTree>
    <p:extLst>
      <p:ext uri="{BB962C8B-B14F-4D97-AF65-F5344CB8AC3E}">
        <p14:creationId xmlns:p14="http://schemas.microsoft.com/office/powerpoint/2010/main" val="1099440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Refusal of Call</a:t>
            </a:r>
            <a:endParaRPr lang="en-US" dirty="0"/>
          </a:p>
        </p:txBody>
      </p:sp>
      <p:sp>
        <p:nvSpPr>
          <p:cNvPr id="3" name="Content Placeholder 2"/>
          <p:cNvSpPr>
            <a:spLocks noGrp="1"/>
          </p:cNvSpPr>
          <p:nvPr>
            <p:ph idx="1"/>
          </p:nvPr>
        </p:nvSpPr>
        <p:spPr/>
        <p:txBody>
          <a:bodyPr/>
          <a:lstStyle/>
          <a:p>
            <a:r>
              <a:rPr lang="en-US" dirty="0" smtClean="0"/>
              <a:t>Iron man had retired after Iron man 1</a:t>
            </a:r>
          </a:p>
          <a:p>
            <a:r>
              <a:rPr lang="en-US" dirty="0" smtClean="0"/>
              <a:t>He resumes his work as Iron Man II.</a:t>
            </a:r>
          </a:p>
          <a:p>
            <a:r>
              <a:rPr lang="en-US" dirty="0" smtClean="0"/>
              <a:t>He results to putting his family at increased risk.</a:t>
            </a:r>
          </a:p>
          <a:p>
            <a:r>
              <a:rPr lang="en-US" dirty="0" smtClean="0"/>
              <a:t>His loved ones are attacked. </a:t>
            </a:r>
            <a:endParaRPr lang="en-US" dirty="0"/>
          </a:p>
        </p:txBody>
      </p:sp>
    </p:spTree>
    <p:extLst>
      <p:ext uri="{BB962C8B-B14F-4D97-AF65-F5344CB8AC3E}">
        <p14:creationId xmlns:p14="http://schemas.microsoft.com/office/powerpoint/2010/main" val="3826363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Supernatural Aid</a:t>
            </a:r>
            <a:endParaRPr lang="en-US" dirty="0"/>
          </a:p>
        </p:txBody>
      </p:sp>
      <p:sp>
        <p:nvSpPr>
          <p:cNvPr id="3" name="Content Placeholder 2"/>
          <p:cNvSpPr>
            <a:spLocks noGrp="1"/>
          </p:cNvSpPr>
          <p:nvPr>
            <p:ph idx="1"/>
          </p:nvPr>
        </p:nvSpPr>
        <p:spPr/>
        <p:txBody>
          <a:bodyPr/>
          <a:lstStyle/>
          <a:p>
            <a:r>
              <a:rPr lang="en-US" dirty="0" smtClean="0"/>
              <a:t>Stark was influenced by Wanda </a:t>
            </a:r>
            <a:r>
              <a:rPr lang="en-US" dirty="0" err="1" smtClean="0"/>
              <a:t>Maximoff’s</a:t>
            </a:r>
            <a:r>
              <a:rPr lang="en-US" dirty="0" smtClean="0"/>
              <a:t> mind games.</a:t>
            </a:r>
          </a:p>
          <a:p>
            <a:r>
              <a:rPr lang="en-US" dirty="0" smtClean="0"/>
              <a:t>He built </a:t>
            </a:r>
            <a:r>
              <a:rPr lang="en-US" dirty="0" err="1" smtClean="0"/>
              <a:t>Ultron</a:t>
            </a:r>
            <a:r>
              <a:rPr lang="en-US" dirty="0" smtClean="0"/>
              <a:t> with the help of Bruce Banner.</a:t>
            </a:r>
          </a:p>
          <a:p>
            <a:r>
              <a:rPr lang="en-US" dirty="0" smtClean="0"/>
              <a:t>They built an artificial intelligence object that protected the world.</a:t>
            </a:r>
          </a:p>
          <a:p>
            <a:r>
              <a:rPr lang="en-US" dirty="0" err="1" smtClean="0"/>
              <a:t>Ultron</a:t>
            </a:r>
            <a:r>
              <a:rPr lang="en-US" dirty="0" smtClean="0"/>
              <a:t> believed that humanity threatened the world.</a:t>
            </a:r>
          </a:p>
          <a:p>
            <a:r>
              <a:rPr lang="en-US" dirty="0" smtClean="0"/>
              <a:t>the work of the Avengers aids in fighting </a:t>
            </a:r>
            <a:r>
              <a:rPr lang="en-US" dirty="0" err="1" smtClean="0"/>
              <a:t>Ultron</a:t>
            </a:r>
            <a:r>
              <a:rPr lang="en-US" dirty="0" smtClean="0"/>
              <a:t>.</a:t>
            </a:r>
            <a:endParaRPr lang="en-US" dirty="0"/>
          </a:p>
        </p:txBody>
      </p:sp>
    </p:spTree>
    <p:extLst>
      <p:ext uri="{BB962C8B-B14F-4D97-AF65-F5344CB8AC3E}">
        <p14:creationId xmlns:p14="http://schemas.microsoft.com/office/powerpoint/2010/main" val="2904191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Crossing First Threshold</a:t>
            </a:r>
            <a:endParaRPr lang="en-US" dirty="0"/>
          </a:p>
        </p:txBody>
      </p:sp>
      <p:sp>
        <p:nvSpPr>
          <p:cNvPr id="3" name="Content Placeholder 2"/>
          <p:cNvSpPr>
            <a:spLocks noGrp="1"/>
          </p:cNvSpPr>
          <p:nvPr>
            <p:ph idx="1"/>
          </p:nvPr>
        </p:nvSpPr>
        <p:spPr/>
        <p:txBody>
          <a:bodyPr/>
          <a:lstStyle/>
          <a:p>
            <a:r>
              <a:rPr lang="en-US" dirty="0" smtClean="0"/>
              <a:t>Stark learns of the attack of his loved ones.</a:t>
            </a:r>
          </a:p>
          <a:p>
            <a:r>
              <a:rPr lang="en-US" dirty="0" smtClean="0"/>
              <a:t>Decides to assist in building </a:t>
            </a:r>
            <a:r>
              <a:rPr lang="en-US" dirty="0" err="1" smtClean="0"/>
              <a:t>Ultron</a:t>
            </a:r>
            <a:endParaRPr lang="en-US" dirty="0"/>
          </a:p>
          <a:p>
            <a:r>
              <a:rPr lang="en-US" dirty="0" err="1" smtClean="0"/>
              <a:t>Ultron</a:t>
            </a:r>
            <a:r>
              <a:rPr lang="en-US" dirty="0" smtClean="0"/>
              <a:t> is the A.I</a:t>
            </a:r>
          </a:p>
          <a:p>
            <a:r>
              <a:rPr lang="en-US" dirty="0" err="1" smtClean="0"/>
              <a:t>Ultron</a:t>
            </a:r>
            <a:r>
              <a:rPr lang="en-US" dirty="0" smtClean="0"/>
              <a:t> perceives humanity to be a threat to the world.</a:t>
            </a:r>
          </a:p>
          <a:p>
            <a:r>
              <a:rPr lang="en-US" dirty="0" smtClean="0"/>
              <a:t>Defeats </a:t>
            </a:r>
            <a:r>
              <a:rPr lang="en-US" dirty="0" err="1" smtClean="0"/>
              <a:t>Ultron</a:t>
            </a:r>
            <a:r>
              <a:rPr lang="en-US" dirty="0" smtClean="0"/>
              <a:t>.</a:t>
            </a:r>
          </a:p>
          <a:p>
            <a:r>
              <a:rPr lang="en-US" dirty="0" smtClean="0"/>
              <a:t>Massive civilian cost.</a:t>
            </a:r>
          </a:p>
          <a:p>
            <a:r>
              <a:rPr lang="en-US" dirty="0" smtClean="0"/>
              <a:t>Many lives are lost.</a:t>
            </a:r>
            <a:endParaRPr lang="en-US" dirty="0"/>
          </a:p>
        </p:txBody>
      </p:sp>
    </p:spTree>
    <p:extLst>
      <p:ext uri="{BB962C8B-B14F-4D97-AF65-F5344CB8AC3E}">
        <p14:creationId xmlns:p14="http://schemas.microsoft.com/office/powerpoint/2010/main" val="128197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Belly of the Whale</a:t>
            </a:r>
            <a:endParaRPr lang="en-US" dirty="0"/>
          </a:p>
        </p:txBody>
      </p:sp>
      <p:sp>
        <p:nvSpPr>
          <p:cNvPr id="3" name="Content Placeholder 2"/>
          <p:cNvSpPr>
            <a:spLocks noGrp="1"/>
          </p:cNvSpPr>
          <p:nvPr>
            <p:ph idx="1"/>
          </p:nvPr>
        </p:nvSpPr>
        <p:spPr/>
        <p:txBody>
          <a:bodyPr/>
          <a:lstStyle/>
          <a:p>
            <a:r>
              <a:rPr lang="en-US" dirty="0" smtClean="0"/>
              <a:t>After </a:t>
            </a:r>
            <a:r>
              <a:rPr lang="en-US" dirty="0" err="1" smtClean="0"/>
              <a:t>Ultron</a:t>
            </a:r>
            <a:r>
              <a:rPr lang="en-US" dirty="0" smtClean="0"/>
              <a:t> offensive stark retires.</a:t>
            </a:r>
          </a:p>
          <a:p>
            <a:r>
              <a:rPr lang="en-US" dirty="0" smtClean="0"/>
              <a:t>He gets haunted by the chaos of the AI</a:t>
            </a:r>
          </a:p>
          <a:p>
            <a:r>
              <a:rPr lang="en-US" dirty="0" smtClean="0"/>
              <a:t>Guilt of creating </a:t>
            </a:r>
            <a:r>
              <a:rPr lang="en-US" dirty="0" err="1" smtClean="0"/>
              <a:t>Ultron</a:t>
            </a:r>
            <a:r>
              <a:rPr lang="en-US" dirty="0" smtClean="0"/>
              <a:t> increases with time.</a:t>
            </a:r>
          </a:p>
          <a:p>
            <a:r>
              <a:rPr lang="en-US" dirty="0" smtClean="0"/>
              <a:t>Stark decides to support the </a:t>
            </a:r>
            <a:r>
              <a:rPr lang="en-US" dirty="0" err="1" smtClean="0"/>
              <a:t>Sokovia</a:t>
            </a:r>
            <a:r>
              <a:rPr lang="en-US" dirty="0" smtClean="0"/>
              <a:t> Accords.</a:t>
            </a:r>
          </a:p>
          <a:p>
            <a:r>
              <a:rPr lang="en-US" dirty="0" smtClean="0"/>
              <a:t>He leads a manhunt for his ally Captain America</a:t>
            </a:r>
            <a:endParaRPr lang="en-US" dirty="0"/>
          </a:p>
        </p:txBody>
      </p:sp>
    </p:spTree>
    <p:extLst>
      <p:ext uri="{BB962C8B-B14F-4D97-AF65-F5344CB8AC3E}">
        <p14:creationId xmlns:p14="http://schemas.microsoft.com/office/powerpoint/2010/main" val="49343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 of Trials</a:t>
            </a:r>
            <a:endParaRPr lang="en-US" dirty="0"/>
          </a:p>
        </p:txBody>
      </p:sp>
      <p:sp>
        <p:nvSpPr>
          <p:cNvPr id="3" name="Content Placeholder 2"/>
          <p:cNvSpPr>
            <a:spLocks noGrp="1"/>
          </p:cNvSpPr>
          <p:nvPr>
            <p:ph idx="1"/>
          </p:nvPr>
        </p:nvSpPr>
        <p:spPr/>
        <p:txBody>
          <a:bodyPr/>
          <a:lstStyle/>
          <a:p>
            <a:r>
              <a:rPr lang="en-US" dirty="0" smtClean="0"/>
              <a:t>Family killed.</a:t>
            </a:r>
          </a:p>
          <a:p>
            <a:r>
              <a:rPr lang="en-US" dirty="0" err="1" smtClean="0"/>
              <a:t>Ultron</a:t>
            </a:r>
            <a:r>
              <a:rPr lang="en-US" dirty="0" smtClean="0"/>
              <a:t> perceives humanity as threat to the world.</a:t>
            </a:r>
          </a:p>
          <a:p>
            <a:r>
              <a:rPr lang="en-US" dirty="0" smtClean="0"/>
              <a:t>Haunting occurs.</a:t>
            </a:r>
          </a:p>
          <a:p>
            <a:endParaRPr lang="en-US" dirty="0"/>
          </a:p>
        </p:txBody>
      </p:sp>
    </p:spTree>
    <p:extLst>
      <p:ext uri="{BB962C8B-B14F-4D97-AF65-F5344CB8AC3E}">
        <p14:creationId xmlns:p14="http://schemas.microsoft.com/office/powerpoint/2010/main" val="13438116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196</TotalTime>
  <Words>1731</Words>
  <Application>Microsoft Office PowerPoint</Application>
  <PresentationFormat>Widescreen</PresentationFormat>
  <Paragraphs>94</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Times New Roman</vt:lpstr>
      <vt:lpstr>Wingdings</vt:lpstr>
      <vt:lpstr>Wingdings 3</vt:lpstr>
      <vt:lpstr>Ion</vt:lpstr>
      <vt:lpstr>Monomyth and Superhero: Iron Man 2</vt:lpstr>
      <vt:lpstr>Character of Iron Man 2</vt:lpstr>
      <vt:lpstr>21st Culture</vt:lpstr>
      <vt:lpstr>Elements of the Monomyth</vt:lpstr>
      <vt:lpstr>Refusal of Call</vt:lpstr>
      <vt:lpstr>Supernatural Aid</vt:lpstr>
      <vt:lpstr>Crossing First Threshold</vt:lpstr>
      <vt:lpstr>Belly of the Whale</vt:lpstr>
      <vt:lpstr>Road of Trials</vt:lpstr>
      <vt:lpstr>Meeting with the goddess</vt:lpstr>
      <vt:lpstr>Freedom to Live</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aaronaquines@gmail.com</cp:lastModifiedBy>
  <cp:revision>66</cp:revision>
  <dcterms:created xsi:type="dcterms:W3CDTF">2021-02-14T20:18:54Z</dcterms:created>
  <dcterms:modified xsi:type="dcterms:W3CDTF">2021-02-15T03:11:26Z</dcterms:modified>
</cp:coreProperties>
</file>